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568e3f8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568e3f8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4e23137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4e23137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671e447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671e447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68e3f84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568e3f8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c9ec89b5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c9ec89b5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c9ec89b5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c9ec89b5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568e3f84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568e3f84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568e3f8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568e3f8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568e3f8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568e3f8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568e3f84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568e3f84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568e3f8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568e3f8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671e447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671e447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45baa48d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45baa48d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4e23137a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4e23137a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45baa48d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45baa48d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4e23137a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4e23137a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65a1c1ef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c65a1c1ef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568e3f8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568e3f8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568e3f8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568e3f8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2" name="Google Shape;132;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3" name="Google Shape;133;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5" name="Google Shape;145;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8" name="Shape 148"/>
        <p:cNvGrpSpPr/>
        <p:nvPr/>
      </p:nvGrpSpPr>
      <p:grpSpPr>
        <a:xfrm>
          <a:off x="0" y="0"/>
          <a:ext cx="0" cy="0"/>
          <a:chOff x="0" y="0"/>
          <a:chExt cx="0" cy="0"/>
        </a:xfrm>
      </p:grpSpPr>
      <p:sp>
        <p:nvSpPr>
          <p:cNvPr id="149" name="Google Shape;149;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5" name="Shape 155"/>
        <p:cNvGrpSpPr/>
        <p:nvPr/>
      </p:nvGrpSpPr>
      <p:grpSpPr>
        <a:xfrm>
          <a:off x="0" y="0"/>
          <a:ext cx="0" cy="0"/>
          <a:chOff x="0" y="0"/>
          <a:chExt cx="0" cy="0"/>
        </a:xfrm>
      </p:grpSpPr>
      <p:sp>
        <p:nvSpPr>
          <p:cNvPr id="156" name="Google Shape;156;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8" name="Google Shape;158;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0" name="Google Shape;160;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sp>
        <p:nvSpPr>
          <p:cNvPr id="165" name="Google Shape;165;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3" name="Shape 173"/>
        <p:cNvGrpSpPr/>
        <p:nvPr/>
      </p:nvGrpSpPr>
      <p:grpSpPr>
        <a:xfrm>
          <a:off x="0" y="0"/>
          <a:ext cx="0" cy="0"/>
          <a:chOff x="0" y="0"/>
          <a:chExt cx="0" cy="0"/>
        </a:xfrm>
      </p:grpSpPr>
      <p:sp>
        <p:nvSpPr>
          <p:cNvPr id="174" name="Google Shape;174;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6" name="Google Shape;176;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7" name="Google Shape;177;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0" name="Shape 180"/>
        <p:cNvGrpSpPr/>
        <p:nvPr/>
      </p:nvGrpSpPr>
      <p:grpSpPr>
        <a:xfrm>
          <a:off x="0" y="0"/>
          <a:ext cx="0" cy="0"/>
          <a:chOff x="0" y="0"/>
          <a:chExt cx="0" cy="0"/>
        </a:xfrm>
      </p:grpSpPr>
      <p:sp>
        <p:nvSpPr>
          <p:cNvPr id="181" name="Google Shape;1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2"/>
          <p:cNvSpPr/>
          <p:nvPr>
            <p:ph idx="2" type="pic"/>
          </p:nvPr>
        </p:nvSpPr>
        <p:spPr>
          <a:xfrm>
            <a:off x="3887391" y="740569"/>
            <a:ext cx="4629150" cy="3655219"/>
          </a:xfrm>
          <a:prstGeom prst="rect">
            <a:avLst/>
          </a:prstGeom>
          <a:noFill/>
          <a:ln>
            <a:noFill/>
          </a:ln>
        </p:spPr>
      </p:sp>
      <p:sp>
        <p:nvSpPr>
          <p:cNvPr id="183" name="Google Shape;1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4" name="Google Shape;18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7" name="Shape 187"/>
        <p:cNvGrpSpPr/>
        <p:nvPr/>
      </p:nvGrpSpPr>
      <p:grpSpPr>
        <a:xfrm>
          <a:off x="0" y="0"/>
          <a:ext cx="0" cy="0"/>
          <a:chOff x="0" y="0"/>
          <a:chExt cx="0" cy="0"/>
        </a:xfrm>
      </p:grpSpPr>
      <p:sp>
        <p:nvSpPr>
          <p:cNvPr id="188" name="Google Shape;188;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3" name="Shape 193"/>
        <p:cNvGrpSpPr/>
        <p:nvPr/>
      </p:nvGrpSpPr>
      <p:grpSpPr>
        <a:xfrm>
          <a:off x="0" y="0"/>
          <a:ext cx="0" cy="0"/>
          <a:chOff x="0" y="0"/>
          <a:chExt cx="0" cy="0"/>
        </a:xfrm>
      </p:grpSpPr>
      <p:sp>
        <p:nvSpPr>
          <p:cNvPr id="194" name="Google Shape;194;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6" name="Google Shape;126;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8" name="Google Shape;128;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9" name="Google Shape;129;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nimh.nih.gov/health/statistics/bipolar-disord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ctrTitle"/>
          </p:nvPr>
        </p:nvSpPr>
        <p:spPr>
          <a:xfrm>
            <a:off x="3411253" y="162488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Mental Health Diagnostic Predictive Model</a:t>
            </a:r>
            <a:endParaRPr b="1"/>
          </a:p>
        </p:txBody>
      </p:sp>
      <p:sp>
        <p:nvSpPr>
          <p:cNvPr id="204" name="Google Shape;204;p25"/>
          <p:cNvSpPr txBox="1"/>
          <p:nvPr>
            <p:ph idx="1" type="subTitle"/>
          </p:nvPr>
        </p:nvSpPr>
        <p:spPr>
          <a:xfrm>
            <a:off x="3411250" y="3169333"/>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2"/>
                </a:solidFill>
              </a:rPr>
              <a:t>Brian, Alison, Will, &amp; Raghen </a:t>
            </a:r>
            <a:endParaRPr b="1">
              <a:solidFill>
                <a:schemeClr val="dk2"/>
              </a:solidFill>
            </a:endParaRPr>
          </a:p>
        </p:txBody>
      </p:sp>
      <p:pic>
        <p:nvPicPr>
          <p:cNvPr id="205" name="Google Shape;205;p25"/>
          <p:cNvPicPr preferRelativeResize="0"/>
          <p:nvPr/>
        </p:nvPicPr>
        <p:blipFill>
          <a:blip r:embed="rId3">
            <a:alphaModFix amt="25000"/>
          </a:blip>
          <a:stretch>
            <a:fillRect/>
          </a:stretch>
        </p:blipFill>
        <p:spPr>
          <a:xfrm>
            <a:off x="383500" y="1424075"/>
            <a:ext cx="2931374" cy="1648901"/>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Model &amp; </a:t>
            </a:r>
            <a:r>
              <a:rPr b="1" lang="en"/>
              <a:t>Results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353775" y="245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Predicting Bi Polar Type 1 &amp; 2</a:t>
            </a:r>
            <a:endParaRPr b="1"/>
          </a:p>
        </p:txBody>
      </p:sp>
      <p:sp>
        <p:nvSpPr>
          <p:cNvPr id="265" name="Google Shape;265;p35"/>
          <p:cNvSpPr txBox="1"/>
          <p:nvPr>
            <p:ph idx="1" type="body"/>
          </p:nvPr>
        </p:nvSpPr>
        <p:spPr>
          <a:xfrm>
            <a:off x="236000" y="1042875"/>
            <a:ext cx="3868500" cy="3452700"/>
          </a:xfrm>
          <a:prstGeom prst="rect">
            <a:avLst/>
          </a:prstGeom>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b="1" lang="en" sz="1600">
                <a:solidFill>
                  <a:schemeClr val="accent5"/>
                </a:solidFill>
                <a:latin typeface="Arial"/>
                <a:ea typeface="Arial"/>
                <a:cs typeface="Arial"/>
                <a:sym typeface="Arial"/>
              </a:rPr>
              <a:t>Our Model:</a:t>
            </a:r>
            <a:endParaRPr b="1" sz="1600">
              <a:solidFill>
                <a:schemeClr val="accent5"/>
              </a:solidFill>
              <a:latin typeface="Arial"/>
              <a:ea typeface="Arial"/>
              <a:cs typeface="Arial"/>
              <a:sym typeface="Arial"/>
            </a:endParaRPr>
          </a:p>
          <a:p>
            <a:pPr indent="-310832" lvl="0" marL="457200" rtl="0" algn="l">
              <a:lnSpc>
                <a:spcPct val="105000"/>
              </a:lnSpc>
              <a:spcBef>
                <a:spcPts val="1200"/>
              </a:spcBef>
              <a:spcAft>
                <a:spcPts val="0"/>
              </a:spcAft>
              <a:buSzPts val="1295"/>
              <a:buFont typeface="Arial"/>
              <a:buChar char="●"/>
            </a:pPr>
            <a:r>
              <a:rPr b="1" lang="en" sz="1295">
                <a:latin typeface="Arial"/>
                <a:ea typeface="Arial"/>
                <a:cs typeface="Arial"/>
                <a:sym typeface="Arial"/>
              </a:rPr>
              <a:t>Supervised Learning</a:t>
            </a:r>
            <a:endParaRPr b="1" sz="1295">
              <a:latin typeface="Arial"/>
              <a:ea typeface="Arial"/>
              <a:cs typeface="Arial"/>
              <a:sym typeface="Arial"/>
            </a:endParaRPr>
          </a:p>
          <a:p>
            <a:pPr indent="-310832" lvl="1" marL="914400" rtl="0" algn="l">
              <a:lnSpc>
                <a:spcPct val="105000"/>
              </a:lnSpc>
              <a:spcBef>
                <a:spcPts val="0"/>
              </a:spcBef>
              <a:spcAft>
                <a:spcPts val="0"/>
              </a:spcAft>
              <a:buSzPts val="1295"/>
              <a:buFont typeface="Arial"/>
              <a:buChar char="○"/>
            </a:pPr>
            <a:r>
              <a:rPr b="1" lang="en" sz="1295">
                <a:latin typeface="Arial"/>
                <a:ea typeface="Arial"/>
                <a:cs typeface="Arial"/>
                <a:sym typeface="Arial"/>
              </a:rPr>
              <a:t>Binary Logistic Regression</a:t>
            </a:r>
            <a:endParaRPr b="1" sz="1295">
              <a:latin typeface="Arial"/>
              <a:ea typeface="Arial"/>
              <a:cs typeface="Arial"/>
              <a:sym typeface="Arial"/>
            </a:endParaRPr>
          </a:p>
          <a:p>
            <a:pPr indent="-310832" lvl="1" marL="914400" rtl="0" algn="l">
              <a:lnSpc>
                <a:spcPct val="105000"/>
              </a:lnSpc>
              <a:spcBef>
                <a:spcPts val="0"/>
              </a:spcBef>
              <a:spcAft>
                <a:spcPts val="0"/>
              </a:spcAft>
              <a:buSzPts val="1295"/>
              <a:buFont typeface="Arial"/>
              <a:buChar char="○"/>
            </a:pPr>
            <a:r>
              <a:rPr b="1" lang="en" sz="1295">
                <a:latin typeface="Arial"/>
                <a:ea typeface="Arial"/>
                <a:cs typeface="Arial"/>
                <a:sym typeface="Arial"/>
              </a:rPr>
              <a:t>Classification Model </a:t>
            </a:r>
            <a:br>
              <a:rPr b="1" lang="en" sz="1295">
                <a:latin typeface="Arial"/>
                <a:ea typeface="Arial"/>
                <a:cs typeface="Arial"/>
                <a:sym typeface="Arial"/>
              </a:rPr>
            </a:br>
            <a:endParaRPr b="1" sz="1295">
              <a:latin typeface="Arial"/>
              <a:ea typeface="Arial"/>
              <a:cs typeface="Arial"/>
              <a:sym typeface="Arial"/>
            </a:endParaRPr>
          </a:p>
          <a:p>
            <a:pPr indent="-310832" lvl="0" marL="457200" rtl="0" algn="l">
              <a:lnSpc>
                <a:spcPct val="105000"/>
              </a:lnSpc>
              <a:spcBef>
                <a:spcPts val="0"/>
              </a:spcBef>
              <a:spcAft>
                <a:spcPts val="0"/>
              </a:spcAft>
              <a:buSzPts val="1295"/>
              <a:buFont typeface="Arial"/>
              <a:buChar char="●"/>
            </a:pPr>
            <a:r>
              <a:rPr b="1" lang="en" sz="1295">
                <a:latin typeface="Arial"/>
                <a:ea typeface="Arial"/>
                <a:cs typeface="Arial"/>
                <a:sym typeface="Arial"/>
              </a:rPr>
              <a:t>We ran the model 2 times for Bi-Polar</a:t>
            </a:r>
            <a:br>
              <a:rPr b="1" lang="en" sz="1295">
                <a:latin typeface="Arial"/>
                <a:ea typeface="Arial"/>
                <a:cs typeface="Arial"/>
                <a:sym typeface="Arial"/>
              </a:rPr>
            </a:br>
            <a:endParaRPr b="1" sz="1295">
              <a:latin typeface="Arial"/>
              <a:ea typeface="Arial"/>
              <a:cs typeface="Arial"/>
              <a:sym typeface="Arial"/>
            </a:endParaRPr>
          </a:p>
          <a:p>
            <a:pPr indent="-310832" lvl="0" marL="457200" rtl="0" algn="l">
              <a:lnSpc>
                <a:spcPct val="105000"/>
              </a:lnSpc>
              <a:spcBef>
                <a:spcPts val="0"/>
              </a:spcBef>
              <a:spcAft>
                <a:spcPts val="0"/>
              </a:spcAft>
              <a:buSzPts val="1295"/>
              <a:buFont typeface="Arial"/>
              <a:buChar char="●"/>
            </a:pPr>
            <a:r>
              <a:rPr b="1" lang="en" sz="1295">
                <a:latin typeface="Arial"/>
                <a:ea typeface="Arial"/>
                <a:cs typeface="Arial"/>
                <a:sym typeface="Arial"/>
              </a:rPr>
              <a:t>The 1st run we used all 17 features </a:t>
            </a:r>
            <a:br>
              <a:rPr b="1" lang="en" sz="1295">
                <a:latin typeface="Arial"/>
                <a:ea typeface="Arial"/>
                <a:cs typeface="Arial"/>
                <a:sym typeface="Arial"/>
              </a:rPr>
            </a:br>
            <a:endParaRPr b="1" sz="1295">
              <a:latin typeface="Arial"/>
              <a:ea typeface="Arial"/>
              <a:cs typeface="Arial"/>
              <a:sym typeface="Arial"/>
            </a:endParaRPr>
          </a:p>
          <a:p>
            <a:pPr indent="-310832" lvl="0" marL="457200" rtl="0" algn="l">
              <a:lnSpc>
                <a:spcPct val="105000"/>
              </a:lnSpc>
              <a:spcBef>
                <a:spcPts val="0"/>
              </a:spcBef>
              <a:spcAft>
                <a:spcPts val="0"/>
              </a:spcAft>
              <a:buSzPts val="1295"/>
              <a:buFont typeface="Arial"/>
              <a:buChar char="●"/>
            </a:pPr>
            <a:r>
              <a:rPr b="1" lang="en" sz="1295">
                <a:latin typeface="Arial"/>
                <a:ea typeface="Arial"/>
                <a:cs typeface="Arial"/>
                <a:sym typeface="Arial"/>
              </a:rPr>
              <a:t>Coefficient analysis to filter out the least important features </a:t>
            </a:r>
            <a:br>
              <a:rPr b="1" lang="en" sz="1295">
                <a:latin typeface="Arial"/>
                <a:ea typeface="Arial"/>
                <a:cs typeface="Arial"/>
                <a:sym typeface="Arial"/>
              </a:rPr>
            </a:br>
            <a:endParaRPr b="1" sz="1295">
              <a:latin typeface="Arial"/>
              <a:ea typeface="Arial"/>
              <a:cs typeface="Arial"/>
              <a:sym typeface="Arial"/>
            </a:endParaRPr>
          </a:p>
          <a:p>
            <a:pPr indent="-310832" lvl="0" marL="457200" rtl="0" algn="l">
              <a:lnSpc>
                <a:spcPct val="105000"/>
              </a:lnSpc>
              <a:spcBef>
                <a:spcPts val="0"/>
              </a:spcBef>
              <a:spcAft>
                <a:spcPts val="0"/>
              </a:spcAft>
              <a:buSzPts val="1295"/>
              <a:buFont typeface="Arial"/>
              <a:buChar char="●"/>
            </a:pPr>
            <a:r>
              <a:rPr b="1" lang="en" sz="1295">
                <a:latin typeface="Arial"/>
                <a:ea typeface="Arial"/>
                <a:cs typeface="Arial"/>
                <a:sym typeface="Arial"/>
              </a:rPr>
              <a:t>The 2nd run of the model, we only used the top 5 most important </a:t>
            </a:r>
            <a:r>
              <a:rPr b="1" lang="en" sz="1295">
                <a:latin typeface="Arial"/>
                <a:ea typeface="Arial"/>
                <a:cs typeface="Arial"/>
                <a:sym typeface="Arial"/>
              </a:rPr>
              <a:t>features</a:t>
            </a:r>
            <a:r>
              <a:rPr b="1" lang="en" sz="1295">
                <a:latin typeface="Arial"/>
                <a:ea typeface="Arial"/>
                <a:cs typeface="Arial"/>
                <a:sym typeface="Arial"/>
              </a:rPr>
              <a:t> d</a:t>
            </a:r>
            <a:r>
              <a:rPr b="1" lang="en" sz="1295">
                <a:latin typeface="Arial"/>
                <a:ea typeface="Arial"/>
                <a:cs typeface="Arial"/>
                <a:sym typeface="Arial"/>
              </a:rPr>
              <a:t>etermined</a:t>
            </a:r>
            <a:r>
              <a:rPr b="1" lang="en" sz="1295">
                <a:latin typeface="Arial"/>
                <a:ea typeface="Arial"/>
                <a:cs typeface="Arial"/>
                <a:sym typeface="Arial"/>
              </a:rPr>
              <a:t> via the coefficient </a:t>
            </a:r>
            <a:r>
              <a:rPr b="1" lang="en" sz="1295">
                <a:latin typeface="Arial"/>
                <a:ea typeface="Arial"/>
                <a:cs typeface="Arial"/>
                <a:sym typeface="Arial"/>
              </a:rPr>
              <a:t>analysis</a:t>
            </a:r>
            <a:r>
              <a:rPr b="1" lang="en" sz="1295">
                <a:latin typeface="Arial"/>
                <a:ea typeface="Arial"/>
                <a:cs typeface="Arial"/>
                <a:sym typeface="Arial"/>
              </a:rPr>
              <a:t> </a:t>
            </a:r>
            <a:endParaRPr b="1" sz="1295">
              <a:latin typeface="Arial"/>
              <a:ea typeface="Arial"/>
              <a:cs typeface="Arial"/>
              <a:sym typeface="Arial"/>
            </a:endParaRPr>
          </a:p>
        </p:txBody>
      </p:sp>
      <p:sp>
        <p:nvSpPr>
          <p:cNvPr id="266" name="Google Shape;266;p35"/>
          <p:cNvSpPr txBox="1"/>
          <p:nvPr/>
        </p:nvSpPr>
        <p:spPr>
          <a:xfrm>
            <a:off x="4160750" y="1042875"/>
            <a:ext cx="2116200" cy="3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5"/>
                </a:solidFill>
              </a:rPr>
              <a:t>Run #1- </a:t>
            </a:r>
            <a:r>
              <a:rPr b="1" lang="en" sz="1600">
                <a:solidFill>
                  <a:schemeClr val="accent5"/>
                </a:solidFill>
              </a:rPr>
              <a:t>Features</a:t>
            </a:r>
            <a:r>
              <a:rPr b="1" lang="en" sz="1600">
                <a:solidFill>
                  <a:schemeClr val="accent5"/>
                </a:solidFill>
              </a:rPr>
              <a:t>:</a:t>
            </a:r>
            <a:endParaRPr b="1" sz="1600">
              <a:solidFill>
                <a:schemeClr val="accent5"/>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Mood Swings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Nervous </a:t>
            </a:r>
            <a:r>
              <a:rPr lang="en" sz="1200">
                <a:solidFill>
                  <a:schemeClr val="dk2"/>
                </a:solidFill>
              </a:rPr>
              <a:t>Breakdown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Aggressive Response</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Suicidal thoughts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Euphoric</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Ignore &amp; Move 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Concentration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Sleep Disorder</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Optimism</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Try-Explanation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Authority Respect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Admit Mistakes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Sadness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Exhausted</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Anorexia</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Sexual Activity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Overthinking </a:t>
            </a:r>
            <a:endParaRPr sz="1200">
              <a:solidFill>
                <a:schemeClr val="dk2"/>
              </a:solidFill>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7" name="Google Shape;267;p35"/>
          <p:cNvSpPr txBox="1"/>
          <p:nvPr/>
        </p:nvSpPr>
        <p:spPr>
          <a:xfrm>
            <a:off x="6424900" y="1042875"/>
            <a:ext cx="2116200" cy="3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5"/>
                </a:solidFill>
              </a:rPr>
              <a:t>Run #2- Features:</a:t>
            </a:r>
            <a:endParaRPr b="1" sz="1600">
              <a:solidFill>
                <a:schemeClr val="accent5"/>
              </a:solidFill>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Mood Swings</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Nervous Breakdown</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Aggressive Response</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Suicidal thoughts</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Euphoric</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68" name="Google Shape;268;p35"/>
          <p:cNvPicPr preferRelativeResize="0"/>
          <p:nvPr/>
        </p:nvPicPr>
        <p:blipFill rotWithShape="1">
          <a:blip r:embed="rId3">
            <a:alphaModFix/>
          </a:blip>
          <a:srcRect b="0" l="9405" r="14922" t="0"/>
          <a:stretch/>
        </p:blipFill>
        <p:spPr>
          <a:xfrm>
            <a:off x="6276950" y="2794625"/>
            <a:ext cx="2548625" cy="1776000"/>
          </a:xfrm>
          <a:prstGeom prst="rect">
            <a:avLst/>
          </a:prstGeom>
          <a:noFill/>
          <a:ln>
            <a:noFill/>
          </a:ln>
        </p:spPr>
      </p:pic>
      <p:sp>
        <p:nvSpPr>
          <p:cNvPr id="269" name="Google Shape;269;p35"/>
          <p:cNvSpPr txBox="1"/>
          <p:nvPr/>
        </p:nvSpPr>
        <p:spPr>
          <a:xfrm>
            <a:off x="6959750" y="2710425"/>
            <a:ext cx="6960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Calibri"/>
                <a:ea typeface="Calibri"/>
                <a:cs typeface="Calibri"/>
                <a:sym typeface="Calibri"/>
              </a:rPr>
              <a:t>Yes</a:t>
            </a:r>
            <a:endParaRPr b="1" sz="1700">
              <a:solidFill>
                <a:schemeClr val="dk2"/>
              </a:solidFill>
              <a:latin typeface="Calibri"/>
              <a:ea typeface="Calibri"/>
              <a:cs typeface="Calibri"/>
              <a:sym typeface="Calibri"/>
            </a:endParaRPr>
          </a:p>
        </p:txBody>
      </p:sp>
      <p:sp>
        <p:nvSpPr>
          <p:cNvPr id="270" name="Google Shape;270;p35"/>
          <p:cNvSpPr txBox="1"/>
          <p:nvPr/>
        </p:nvSpPr>
        <p:spPr>
          <a:xfrm>
            <a:off x="8182825" y="4195975"/>
            <a:ext cx="6429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Calibri"/>
                <a:ea typeface="Calibri"/>
                <a:cs typeface="Calibri"/>
                <a:sym typeface="Calibri"/>
              </a:rPr>
              <a:t>No</a:t>
            </a:r>
            <a:endParaRPr b="1" sz="17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243600" y="175800"/>
            <a:ext cx="86568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t>Results: Bi-Polar Prediction</a:t>
            </a:r>
            <a:br>
              <a:rPr b="1" lang="en"/>
            </a:br>
            <a:r>
              <a:rPr b="1" i="1" lang="en" sz="2000">
                <a:solidFill>
                  <a:schemeClr val="dk2"/>
                </a:solidFill>
              </a:rPr>
              <a:t>Run #1 &amp; #2 returned 100% Accuracy in Predicting Bi-Polar Disorders!</a:t>
            </a:r>
            <a:endParaRPr i="1" sz="2000">
              <a:solidFill>
                <a:schemeClr val="dk2"/>
              </a:solidFill>
            </a:endParaRPr>
          </a:p>
        </p:txBody>
      </p:sp>
      <p:pic>
        <p:nvPicPr>
          <p:cNvPr id="276" name="Google Shape;276;p36"/>
          <p:cNvPicPr preferRelativeResize="0"/>
          <p:nvPr/>
        </p:nvPicPr>
        <p:blipFill>
          <a:blip r:embed="rId3">
            <a:alphaModFix/>
          </a:blip>
          <a:stretch>
            <a:fillRect/>
          </a:stretch>
        </p:blipFill>
        <p:spPr>
          <a:xfrm>
            <a:off x="4572000" y="1756450"/>
            <a:ext cx="4175000" cy="2992175"/>
          </a:xfrm>
          <a:prstGeom prst="rect">
            <a:avLst/>
          </a:prstGeom>
          <a:noFill/>
          <a:ln>
            <a:noFill/>
          </a:ln>
        </p:spPr>
      </p:pic>
      <p:sp>
        <p:nvSpPr>
          <p:cNvPr id="277" name="Google Shape;277;p36"/>
          <p:cNvSpPr txBox="1"/>
          <p:nvPr/>
        </p:nvSpPr>
        <p:spPr>
          <a:xfrm>
            <a:off x="505275" y="1283825"/>
            <a:ext cx="496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rgbClr val="674EA7"/>
              </a:solidFill>
            </a:endParaRPr>
          </a:p>
        </p:txBody>
      </p:sp>
      <p:pic>
        <p:nvPicPr>
          <p:cNvPr id="278" name="Google Shape;278;p36"/>
          <p:cNvPicPr preferRelativeResize="0"/>
          <p:nvPr/>
        </p:nvPicPr>
        <p:blipFill rotWithShape="1">
          <a:blip r:embed="rId4">
            <a:alphaModFix/>
          </a:blip>
          <a:srcRect b="0" l="0" r="39704" t="0"/>
          <a:stretch/>
        </p:blipFill>
        <p:spPr>
          <a:xfrm>
            <a:off x="348588" y="1913550"/>
            <a:ext cx="1517325" cy="668650"/>
          </a:xfrm>
          <a:prstGeom prst="rect">
            <a:avLst/>
          </a:prstGeom>
          <a:noFill/>
          <a:ln cap="flat" cmpd="sng" w="9525">
            <a:solidFill>
              <a:schemeClr val="dk1"/>
            </a:solidFill>
            <a:prstDash val="solid"/>
            <a:round/>
            <a:headEnd len="sm" w="sm" type="none"/>
            <a:tailEnd len="sm" w="sm" type="none"/>
          </a:ln>
        </p:spPr>
      </p:pic>
      <p:pic>
        <p:nvPicPr>
          <p:cNvPr id="279" name="Google Shape;279;p36"/>
          <p:cNvPicPr preferRelativeResize="0"/>
          <p:nvPr/>
        </p:nvPicPr>
        <p:blipFill>
          <a:blip r:embed="rId5">
            <a:alphaModFix/>
          </a:blip>
          <a:stretch>
            <a:fillRect/>
          </a:stretch>
        </p:blipFill>
        <p:spPr>
          <a:xfrm>
            <a:off x="348600" y="2923100"/>
            <a:ext cx="3964251" cy="1482275"/>
          </a:xfrm>
          <a:prstGeom prst="rect">
            <a:avLst/>
          </a:prstGeom>
          <a:noFill/>
          <a:ln cap="flat" cmpd="sng" w="9525">
            <a:solidFill>
              <a:schemeClr val="dk1"/>
            </a:solidFill>
            <a:prstDash val="solid"/>
            <a:round/>
            <a:headEnd len="sm" w="sm" type="none"/>
            <a:tailEnd len="sm" w="sm" type="none"/>
          </a:ln>
        </p:spPr>
      </p:pic>
      <p:sp>
        <p:nvSpPr>
          <p:cNvPr id="280" name="Google Shape;280;p36"/>
          <p:cNvSpPr txBox="1"/>
          <p:nvPr/>
        </p:nvSpPr>
        <p:spPr>
          <a:xfrm>
            <a:off x="409350" y="1333200"/>
            <a:ext cx="1817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Model Results:</a:t>
            </a:r>
            <a:endParaRPr b="1" sz="1600">
              <a:solidFill>
                <a:schemeClr val="dk2"/>
              </a:solidFill>
              <a:latin typeface="Calibri"/>
              <a:ea typeface="Calibri"/>
              <a:cs typeface="Calibri"/>
              <a:sym typeface="Calibri"/>
            </a:endParaRPr>
          </a:p>
        </p:txBody>
      </p:sp>
      <p:sp>
        <p:nvSpPr>
          <p:cNvPr id="281" name="Google Shape;281;p36"/>
          <p:cNvSpPr txBox="1"/>
          <p:nvPr/>
        </p:nvSpPr>
        <p:spPr>
          <a:xfrm>
            <a:off x="4873200" y="1333200"/>
            <a:ext cx="23700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Coefficient</a:t>
            </a:r>
            <a:r>
              <a:rPr b="1" lang="en" sz="1600">
                <a:solidFill>
                  <a:schemeClr val="dk2"/>
                </a:solidFill>
                <a:latin typeface="Calibri"/>
                <a:ea typeface="Calibri"/>
                <a:cs typeface="Calibri"/>
                <a:sym typeface="Calibri"/>
              </a:rPr>
              <a:t> Analysis </a:t>
            </a:r>
            <a:r>
              <a:rPr b="1" lang="en" sz="1600">
                <a:solidFill>
                  <a:schemeClr val="dk2"/>
                </a:solidFill>
                <a:latin typeface="Calibri"/>
                <a:ea typeface="Calibri"/>
                <a:cs typeface="Calibri"/>
                <a:sym typeface="Calibri"/>
              </a:rPr>
              <a:t>:</a:t>
            </a:r>
            <a:endParaRPr b="1" sz="1600">
              <a:solidFill>
                <a:schemeClr val="dk2"/>
              </a:solidFill>
              <a:latin typeface="Calibri"/>
              <a:ea typeface="Calibri"/>
              <a:cs typeface="Calibri"/>
              <a:sym typeface="Calibri"/>
            </a:endParaRPr>
          </a:p>
        </p:txBody>
      </p:sp>
      <p:pic>
        <p:nvPicPr>
          <p:cNvPr id="282" name="Google Shape;282;p36"/>
          <p:cNvPicPr preferRelativeResize="0"/>
          <p:nvPr/>
        </p:nvPicPr>
        <p:blipFill>
          <a:blip r:embed="rId6">
            <a:alphaModFix/>
          </a:blip>
          <a:stretch>
            <a:fillRect/>
          </a:stretch>
        </p:blipFill>
        <p:spPr>
          <a:xfrm>
            <a:off x="1865888" y="1628401"/>
            <a:ext cx="2891812" cy="913600"/>
          </a:xfrm>
          <a:prstGeom prst="rect">
            <a:avLst/>
          </a:prstGeom>
          <a:noFill/>
          <a:ln>
            <a:noFill/>
          </a:ln>
        </p:spPr>
      </p:pic>
      <p:cxnSp>
        <p:nvCxnSpPr>
          <p:cNvPr id="283" name="Google Shape;283;p36"/>
          <p:cNvCxnSpPr/>
          <p:nvPr/>
        </p:nvCxnSpPr>
        <p:spPr>
          <a:xfrm>
            <a:off x="348600" y="2764125"/>
            <a:ext cx="4262700" cy="0"/>
          </a:xfrm>
          <a:prstGeom prst="straightConnector1">
            <a:avLst/>
          </a:prstGeom>
          <a:noFill/>
          <a:ln cap="flat" cmpd="sng" w="19050">
            <a:solidFill>
              <a:srgbClr val="CCCCCC"/>
            </a:solidFill>
            <a:prstDash val="solid"/>
            <a:round/>
            <a:headEnd len="med" w="med" type="none"/>
            <a:tailEnd len="med" w="med" type="none"/>
          </a:ln>
        </p:spPr>
      </p:cxnSp>
      <p:sp>
        <p:nvSpPr>
          <p:cNvPr id="284" name="Google Shape;284;p36"/>
          <p:cNvSpPr/>
          <p:nvPr/>
        </p:nvSpPr>
        <p:spPr>
          <a:xfrm>
            <a:off x="1595375" y="3233600"/>
            <a:ext cx="1156500" cy="438900"/>
          </a:xfrm>
          <a:prstGeom prst="flowChartAlternateProcess">
            <a:avLst/>
          </a:prstGeom>
          <a:noFill/>
          <a:ln cap="flat" cmpd="sng" w="28575">
            <a:solidFill>
              <a:srgbClr val="98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476125" y="331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Predicting Depression</a:t>
            </a:r>
            <a:r>
              <a:rPr lang="en"/>
              <a:t> </a:t>
            </a:r>
            <a:endParaRPr/>
          </a:p>
        </p:txBody>
      </p:sp>
      <p:sp>
        <p:nvSpPr>
          <p:cNvPr id="290" name="Google Shape;290;p37"/>
          <p:cNvSpPr txBox="1"/>
          <p:nvPr>
            <p:ph idx="1" type="body"/>
          </p:nvPr>
        </p:nvSpPr>
        <p:spPr>
          <a:xfrm>
            <a:off x="476125" y="1106500"/>
            <a:ext cx="3153600" cy="3571200"/>
          </a:xfrm>
          <a:prstGeom prst="rect">
            <a:avLst/>
          </a:prstGeom>
        </p:spPr>
        <p:txBody>
          <a:bodyPr anchorCtr="0" anchor="t" bIns="91425" lIns="91425" spcFirstLastPara="1" rIns="91425" wrap="square" tIns="91425">
            <a:normAutofit/>
          </a:bodyPr>
          <a:lstStyle/>
          <a:p>
            <a:pPr indent="-304482" lvl="0" marL="457200" rtl="0" algn="l">
              <a:lnSpc>
                <a:spcPct val="105000"/>
              </a:lnSpc>
              <a:spcBef>
                <a:spcPts val="0"/>
              </a:spcBef>
              <a:spcAft>
                <a:spcPts val="0"/>
              </a:spcAft>
              <a:buSzPts val="1195"/>
              <a:buFont typeface="Arial"/>
              <a:buChar char="●"/>
            </a:pPr>
            <a:r>
              <a:rPr b="1" lang="en" sz="1195">
                <a:latin typeface="Arial"/>
                <a:ea typeface="Arial"/>
                <a:cs typeface="Arial"/>
                <a:sym typeface="Arial"/>
              </a:rPr>
              <a:t>Binary Logistic Regression and scaled the data</a:t>
            </a:r>
            <a:br>
              <a:rPr b="1" lang="en" sz="1195">
                <a:latin typeface="Arial"/>
                <a:ea typeface="Arial"/>
                <a:cs typeface="Arial"/>
                <a:sym typeface="Arial"/>
              </a:rPr>
            </a:br>
            <a:endParaRPr b="1" sz="1195">
              <a:latin typeface="Arial"/>
              <a:ea typeface="Arial"/>
              <a:cs typeface="Arial"/>
              <a:sym typeface="Arial"/>
            </a:endParaRPr>
          </a:p>
          <a:p>
            <a:pPr indent="-304482" lvl="0" marL="457200" rtl="0" algn="l">
              <a:lnSpc>
                <a:spcPct val="105000"/>
              </a:lnSpc>
              <a:spcBef>
                <a:spcPts val="0"/>
              </a:spcBef>
              <a:spcAft>
                <a:spcPts val="0"/>
              </a:spcAft>
              <a:buSzPts val="1195"/>
              <a:buFont typeface="Arial"/>
              <a:buChar char="●"/>
            </a:pPr>
            <a:r>
              <a:rPr b="1" lang="en" sz="1195">
                <a:latin typeface="Arial"/>
                <a:ea typeface="Arial"/>
                <a:cs typeface="Arial"/>
                <a:sym typeface="Arial"/>
              </a:rPr>
              <a:t>We ran the model 2 times</a:t>
            </a:r>
            <a:br>
              <a:rPr b="1" lang="en" sz="1195">
                <a:latin typeface="Arial"/>
                <a:ea typeface="Arial"/>
                <a:cs typeface="Arial"/>
                <a:sym typeface="Arial"/>
              </a:rPr>
            </a:br>
            <a:endParaRPr b="1" sz="1195">
              <a:latin typeface="Arial"/>
              <a:ea typeface="Arial"/>
              <a:cs typeface="Arial"/>
              <a:sym typeface="Arial"/>
            </a:endParaRPr>
          </a:p>
          <a:p>
            <a:pPr indent="-304482" lvl="0" marL="457200" rtl="0" algn="l">
              <a:lnSpc>
                <a:spcPct val="105000"/>
              </a:lnSpc>
              <a:spcBef>
                <a:spcPts val="0"/>
              </a:spcBef>
              <a:spcAft>
                <a:spcPts val="0"/>
              </a:spcAft>
              <a:buSzPts val="1195"/>
              <a:buFont typeface="Arial"/>
              <a:buChar char="●"/>
            </a:pPr>
            <a:r>
              <a:rPr b="1" lang="en" sz="1195">
                <a:latin typeface="Arial"/>
                <a:ea typeface="Arial"/>
                <a:cs typeface="Arial"/>
                <a:sym typeface="Arial"/>
              </a:rPr>
              <a:t>The 1st run we used all 17 features </a:t>
            </a:r>
            <a:br>
              <a:rPr b="1" lang="en" sz="1195">
                <a:latin typeface="Arial"/>
                <a:ea typeface="Arial"/>
                <a:cs typeface="Arial"/>
                <a:sym typeface="Arial"/>
              </a:rPr>
            </a:br>
            <a:endParaRPr b="1" sz="1195">
              <a:latin typeface="Arial"/>
              <a:ea typeface="Arial"/>
              <a:cs typeface="Arial"/>
              <a:sym typeface="Arial"/>
            </a:endParaRPr>
          </a:p>
          <a:p>
            <a:pPr indent="-304482" lvl="0" marL="457200" rtl="0" algn="l">
              <a:lnSpc>
                <a:spcPct val="105000"/>
              </a:lnSpc>
              <a:spcBef>
                <a:spcPts val="0"/>
              </a:spcBef>
              <a:spcAft>
                <a:spcPts val="0"/>
              </a:spcAft>
              <a:buSzPts val="1195"/>
              <a:buFont typeface="Arial"/>
              <a:buChar char="●"/>
            </a:pPr>
            <a:r>
              <a:rPr b="1" lang="en" sz="1195">
                <a:latin typeface="Arial"/>
                <a:ea typeface="Arial"/>
                <a:cs typeface="Arial"/>
                <a:sym typeface="Arial"/>
              </a:rPr>
              <a:t>Coefficient analysis to filter out the least important features </a:t>
            </a:r>
            <a:br>
              <a:rPr b="1" lang="en" sz="1195">
                <a:latin typeface="Arial"/>
                <a:ea typeface="Arial"/>
                <a:cs typeface="Arial"/>
                <a:sym typeface="Arial"/>
              </a:rPr>
            </a:br>
            <a:endParaRPr b="1" sz="1195">
              <a:latin typeface="Arial"/>
              <a:ea typeface="Arial"/>
              <a:cs typeface="Arial"/>
              <a:sym typeface="Arial"/>
            </a:endParaRPr>
          </a:p>
          <a:p>
            <a:pPr indent="-304482" lvl="0" marL="457200" rtl="0" algn="l">
              <a:lnSpc>
                <a:spcPct val="105000"/>
              </a:lnSpc>
              <a:spcBef>
                <a:spcPts val="0"/>
              </a:spcBef>
              <a:spcAft>
                <a:spcPts val="0"/>
              </a:spcAft>
              <a:buSzPts val="1195"/>
              <a:buFont typeface="Arial"/>
              <a:buChar char="●"/>
            </a:pPr>
            <a:r>
              <a:rPr b="1" lang="en" sz="1195">
                <a:latin typeface="Arial"/>
                <a:ea typeface="Arial"/>
                <a:cs typeface="Arial"/>
                <a:sym typeface="Arial"/>
              </a:rPr>
              <a:t>The 2nd run of the model, we only used the top 5 most important features determined via the coefficient analysis </a:t>
            </a:r>
            <a:endParaRPr b="1"/>
          </a:p>
        </p:txBody>
      </p:sp>
      <p:sp>
        <p:nvSpPr>
          <p:cNvPr id="291" name="Google Shape;291;p37"/>
          <p:cNvSpPr txBox="1"/>
          <p:nvPr/>
        </p:nvSpPr>
        <p:spPr>
          <a:xfrm>
            <a:off x="4160750" y="1042875"/>
            <a:ext cx="2116200" cy="3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Run #1- Features:</a:t>
            </a:r>
            <a:endParaRPr b="1" sz="16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Mood Swings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Nervous Breakdown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Aggressive Response</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Suicidal thoughts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Euphoric</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Ignore &amp; Move 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Concentration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Sleep Disorder</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Optimism</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Try-Explanation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Authority Respect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Admit Mistakes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Sadness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Exhausted</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Anorexia</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Sexual Activity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Overthinking </a:t>
            </a:r>
            <a:endParaRPr sz="1200">
              <a:solidFill>
                <a:schemeClr val="dk2"/>
              </a:solidFill>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92" name="Google Shape;292;p37"/>
          <p:cNvSpPr txBox="1"/>
          <p:nvPr/>
        </p:nvSpPr>
        <p:spPr>
          <a:xfrm>
            <a:off x="6424900" y="1042875"/>
            <a:ext cx="2116200" cy="3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Run #2- Features:</a:t>
            </a:r>
            <a:endParaRPr b="1" sz="1600">
              <a:solidFill>
                <a:schemeClr val="dk2"/>
              </a:solidFill>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Sadness</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Euphoric</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Mood Swings </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Overthinking</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Optimism</a:t>
            </a:r>
            <a:endParaRPr sz="12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625" y="372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Coefficient Analysis for Depression</a:t>
            </a:r>
            <a:endParaRPr b="1"/>
          </a:p>
        </p:txBody>
      </p:sp>
      <p:pic>
        <p:nvPicPr>
          <p:cNvPr id="298" name="Google Shape;298;p38"/>
          <p:cNvPicPr preferRelativeResize="0"/>
          <p:nvPr/>
        </p:nvPicPr>
        <p:blipFill>
          <a:blip r:embed="rId3">
            <a:alphaModFix/>
          </a:blip>
          <a:stretch>
            <a:fillRect/>
          </a:stretch>
        </p:blipFill>
        <p:spPr>
          <a:xfrm>
            <a:off x="1918738" y="1093763"/>
            <a:ext cx="5306525" cy="356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243600" y="328200"/>
            <a:ext cx="86568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t>Results: Depression Prediction</a:t>
            </a:r>
            <a:br>
              <a:rPr b="1" lang="en"/>
            </a:br>
            <a:endParaRPr i="1" sz="2000">
              <a:solidFill>
                <a:schemeClr val="accent5"/>
              </a:solidFill>
            </a:endParaRPr>
          </a:p>
        </p:txBody>
      </p:sp>
      <p:sp>
        <p:nvSpPr>
          <p:cNvPr id="304" name="Google Shape;304;p39"/>
          <p:cNvSpPr txBox="1"/>
          <p:nvPr/>
        </p:nvSpPr>
        <p:spPr>
          <a:xfrm>
            <a:off x="505275" y="1741025"/>
            <a:ext cx="496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rgbClr val="674EA7"/>
              </a:solidFill>
            </a:endParaRPr>
          </a:p>
        </p:txBody>
      </p:sp>
      <p:sp>
        <p:nvSpPr>
          <p:cNvPr id="305" name="Google Shape;305;p39"/>
          <p:cNvSpPr txBox="1"/>
          <p:nvPr/>
        </p:nvSpPr>
        <p:spPr>
          <a:xfrm>
            <a:off x="451825" y="1068450"/>
            <a:ext cx="30993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5"/>
                </a:solidFill>
                <a:latin typeface="Calibri"/>
                <a:ea typeface="Calibri"/>
                <a:cs typeface="Calibri"/>
                <a:sym typeface="Calibri"/>
              </a:rPr>
              <a:t>Model 1 </a:t>
            </a:r>
            <a:r>
              <a:rPr b="1" lang="en" sz="1600">
                <a:solidFill>
                  <a:schemeClr val="accent5"/>
                </a:solidFill>
                <a:latin typeface="Calibri"/>
                <a:ea typeface="Calibri"/>
                <a:cs typeface="Calibri"/>
                <a:sym typeface="Calibri"/>
              </a:rPr>
              <a:t>Returned 97% Accuracy</a:t>
            </a:r>
            <a:endParaRPr b="1" sz="1600">
              <a:solidFill>
                <a:schemeClr val="accent5"/>
              </a:solidFill>
              <a:latin typeface="Calibri"/>
              <a:ea typeface="Calibri"/>
              <a:cs typeface="Calibri"/>
              <a:sym typeface="Calibri"/>
            </a:endParaRPr>
          </a:p>
        </p:txBody>
      </p:sp>
      <p:pic>
        <p:nvPicPr>
          <p:cNvPr id="306" name="Google Shape;306;p39"/>
          <p:cNvPicPr preferRelativeResize="0"/>
          <p:nvPr/>
        </p:nvPicPr>
        <p:blipFill>
          <a:blip r:embed="rId3">
            <a:alphaModFix/>
          </a:blip>
          <a:stretch>
            <a:fillRect/>
          </a:stretch>
        </p:blipFill>
        <p:spPr>
          <a:xfrm>
            <a:off x="403175" y="1790411"/>
            <a:ext cx="1954600" cy="699964"/>
          </a:xfrm>
          <a:prstGeom prst="rect">
            <a:avLst/>
          </a:prstGeom>
          <a:noFill/>
          <a:ln>
            <a:noFill/>
          </a:ln>
        </p:spPr>
      </p:pic>
      <p:pic>
        <p:nvPicPr>
          <p:cNvPr id="307" name="Google Shape;307;p39"/>
          <p:cNvPicPr preferRelativeResize="0"/>
          <p:nvPr/>
        </p:nvPicPr>
        <p:blipFill>
          <a:blip r:embed="rId4">
            <a:alphaModFix/>
          </a:blip>
          <a:stretch>
            <a:fillRect/>
          </a:stretch>
        </p:blipFill>
        <p:spPr>
          <a:xfrm>
            <a:off x="403175" y="2599050"/>
            <a:ext cx="3998326" cy="1702425"/>
          </a:xfrm>
          <a:prstGeom prst="rect">
            <a:avLst/>
          </a:prstGeom>
          <a:noFill/>
          <a:ln>
            <a:noFill/>
          </a:ln>
        </p:spPr>
      </p:pic>
      <p:sp>
        <p:nvSpPr>
          <p:cNvPr id="308" name="Google Shape;308;p39"/>
          <p:cNvSpPr txBox="1"/>
          <p:nvPr/>
        </p:nvSpPr>
        <p:spPr>
          <a:xfrm>
            <a:off x="5206800" y="1068450"/>
            <a:ext cx="30993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5"/>
                </a:solidFill>
                <a:latin typeface="Calibri"/>
                <a:ea typeface="Calibri"/>
                <a:cs typeface="Calibri"/>
                <a:sym typeface="Calibri"/>
              </a:rPr>
              <a:t>Model 2 Returned </a:t>
            </a:r>
            <a:r>
              <a:rPr b="1" lang="en" sz="1600">
                <a:solidFill>
                  <a:schemeClr val="accent5"/>
                </a:solidFill>
                <a:latin typeface="Calibri"/>
                <a:ea typeface="Calibri"/>
                <a:cs typeface="Calibri"/>
                <a:sym typeface="Calibri"/>
              </a:rPr>
              <a:t>100</a:t>
            </a:r>
            <a:r>
              <a:rPr b="1" lang="en" sz="1600">
                <a:solidFill>
                  <a:schemeClr val="accent5"/>
                </a:solidFill>
                <a:latin typeface="Calibri"/>
                <a:ea typeface="Calibri"/>
                <a:cs typeface="Calibri"/>
                <a:sym typeface="Calibri"/>
              </a:rPr>
              <a:t>% Accuracy</a:t>
            </a:r>
            <a:endParaRPr b="1" sz="1600">
              <a:solidFill>
                <a:schemeClr val="accent5"/>
              </a:solidFill>
              <a:latin typeface="Calibri"/>
              <a:ea typeface="Calibri"/>
              <a:cs typeface="Calibri"/>
              <a:sym typeface="Calibri"/>
            </a:endParaRPr>
          </a:p>
        </p:txBody>
      </p:sp>
      <p:pic>
        <p:nvPicPr>
          <p:cNvPr id="309" name="Google Shape;309;p39"/>
          <p:cNvPicPr preferRelativeResize="0"/>
          <p:nvPr/>
        </p:nvPicPr>
        <p:blipFill>
          <a:blip r:embed="rId5">
            <a:alphaModFix/>
          </a:blip>
          <a:stretch>
            <a:fillRect/>
          </a:stretch>
        </p:blipFill>
        <p:spPr>
          <a:xfrm>
            <a:off x="5206800" y="1771471"/>
            <a:ext cx="1954600" cy="737829"/>
          </a:xfrm>
          <a:prstGeom prst="rect">
            <a:avLst/>
          </a:prstGeom>
          <a:noFill/>
          <a:ln>
            <a:noFill/>
          </a:ln>
        </p:spPr>
      </p:pic>
      <p:pic>
        <p:nvPicPr>
          <p:cNvPr id="310" name="Google Shape;310;p39"/>
          <p:cNvPicPr preferRelativeResize="0"/>
          <p:nvPr/>
        </p:nvPicPr>
        <p:blipFill>
          <a:blip r:embed="rId6">
            <a:alphaModFix/>
          </a:blip>
          <a:stretch>
            <a:fillRect/>
          </a:stretch>
        </p:blipFill>
        <p:spPr>
          <a:xfrm>
            <a:off x="4714185" y="2490375"/>
            <a:ext cx="4007640" cy="1740675"/>
          </a:xfrm>
          <a:prstGeom prst="rect">
            <a:avLst/>
          </a:prstGeom>
          <a:noFill/>
          <a:ln>
            <a:noFill/>
          </a:ln>
        </p:spPr>
      </p:pic>
      <p:cxnSp>
        <p:nvCxnSpPr>
          <p:cNvPr id="311" name="Google Shape;311;p39"/>
          <p:cNvCxnSpPr/>
          <p:nvPr/>
        </p:nvCxnSpPr>
        <p:spPr>
          <a:xfrm>
            <a:off x="4482200" y="1577300"/>
            <a:ext cx="18000" cy="261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304600" y="256000"/>
            <a:ext cx="7681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300"/>
              <a:t>Additional Insights on Coefficient Analysis</a:t>
            </a:r>
            <a:r>
              <a:rPr lang="en"/>
              <a:t>  </a:t>
            </a:r>
            <a:endParaRPr/>
          </a:p>
        </p:txBody>
      </p:sp>
      <p:pic>
        <p:nvPicPr>
          <p:cNvPr id="317" name="Google Shape;317;p40"/>
          <p:cNvPicPr preferRelativeResize="0"/>
          <p:nvPr/>
        </p:nvPicPr>
        <p:blipFill>
          <a:blip r:embed="rId3">
            <a:alphaModFix/>
          </a:blip>
          <a:stretch>
            <a:fillRect/>
          </a:stretch>
        </p:blipFill>
        <p:spPr>
          <a:xfrm>
            <a:off x="1853400" y="826375"/>
            <a:ext cx="5406124" cy="409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Next Steps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443950" y="352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Future Analysis Options</a:t>
            </a:r>
            <a:endParaRPr b="1"/>
          </a:p>
        </p:txBody>
      </p:sp>
      <p:sp>
        <p:nvSpPr>
          <p:cNvPr id="328" name="Google Shape;328;p42"/>
          <p:cNvSpPr txBox="1"/>
          <p:nvPr>
            <p:ph idx="1" type="body"/>
          </p:nvPr>
        </p:nvSpPr>
        <p:spPr>
          <a:xfrm>
            <a:off x="443950" y="1347750"/>
            <a:ext cx="7505700" cy="244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rial"/>
              <a:buChar char="●"/>
            </a:pPr>
            <a:r>
              <a:rPr b="1" lang="en" sz="1400">
                <a:latin typeface="Arial"/>
                <a:ea typeface="Arial"/>
                <a:cs typeface="Arial"/>
                <a:sym typeface="Arial"/>
              </a:rPr>
              <a:t>Run a larger data set through the models- this data set only has 120 patients </a:t>
            </a:r>
            <a:br>
              <a:rPr b="1" lang="en" sz="1400">
                <a:latin typeface="Arial"/>
                <a:ea typeface="Arial"/>
                <a:cs typeface="Arial"/>
                <a:sym typeface="Arial"/>
              </a:rPr>
            </a:br>
            <a:endParaRPr b="1" sz="1400">
              <a:latin typeface="Arial"/>
              <a:ea typeface="Arial"/>
              <a:cs typeface="Arial"/>
              <a:sym typeface="Arial"/>
            </a:endParaRPr>
          </a:p>
          <a:p>
            <a:pPr indent="-317500" lvl="0" marL="457200" rtl="0" algn="l">
              <a:spcBef>
                <a:spcPts val="0"/>
              </a:spcBef>
              <a:spcAft>
                <a:spcPts val="0"/>
              </a:spcAft>
              <a:buSzPts val="1400"/>
              <a:buChar char="●"/>
            </a:pPr>
            <a:r>
              <a:rPr b="1" lang="en" sz="1400">
                <a:highlight>
                  <a:schemeClr val="dk1"/>
                </a:highlight>
                <a:latin typeface="Arial"/>
                <a:ea typeface="Arial"/>
                <a:cs typeface="Arial"/>
                <a:sym typeface="Arial"/>
              </a:rPr>
              <a:t>Use a </a:t>
            </a:r>
            <a:r>
              <a:rPr b="1" lang="en" sz="1400">
                <a:highlight>
                  <a:schemeClr val="dk1"/>
                </a:highlight>
                <a:latin typeface="Arial"/>
                <a:ea typeface="Arial"/>
                <a:cs typeface="Arial"/>
                <a:sym typeface="Arial"/>
              </a:rPr>
              <a:t>Multinomial Logistic Regression to predict multiple categories </a:t>
            </a:r>
            <a:endParaRPr b="1" sz="1400">
              <a:highlight>
                <a:schemeClr val="dk1"/>
              </a:highlight>
              <a:latin typeface="Arial"/>
              <a:ea typeface="Arial"/>
              <a:cs typeface="Arial"/>
              <a:sym typeface="Arial"/>
            </a:endParaRPr>
          </a:p>
          <a:p>
            <a:pPr indent="0" lvl="0" marL="457200" rtl="0" algn="l">
              <a:spcBef>
                <a:spcPts val="1200"/>
              </a:spcBef>
              <a:spcAft>
                <a:spcPts val="1200"/>
              </a:spcAft>
              <a:buNone/>
            </a:pPr>
            <a:r>
              <a:t/>
            </a:r>
            <a:endParaRPr sz="1150">
              <a:solidFill>
                <a:srgbClr val="1D1C1D"/>
              </a:solidFill>
              <a:highlight>
                <a:srgbClr val="F8F8F8"/>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Background</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References</a:t>
            </a:r>
            <a:r>
              <a:rPr lang="en"/>
              <a:t> </a:t>
            </a:r>
            <a:endParaRPr/>
          </a:p>
        </p:txBody>
      </p:sp>
      <p:sp>
        <p:nvSpPr>
          <p:cNvPr id="339" name="Google Shape;339;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Arial"/>
                <a:ea typeface="Arial"/>
                <a:cs typeface="Arial"/>
                <a:sym typeface="Arial"/>
              </a:rPr>
              <a:t>Bipolar Disorder</a:t>
            </a:r>
            <a:endParaRPr sz="1200">
              <a:latin typeface="Arial"/>
              <a:ea typeface="Arial"/>
              <a:cs typeface="Arial"/>
              <a:sym typeface="Arial"/>
            </a:endParaRPr>
          </a:p>
          <a:p>
            <a:pPr indent="0" lvl="0" marL="0" rtl="0" algn="l">
              <a:spcBef>
                <a:spcPts val="1200"/>
              </a:spcBef>
              <a:spcAft>
                <a:spcPts val="0"/>
              </a:spcAft>
              <a:buNone/>
            </a:pPr>
            <a:r>
              <a:rPr i="1" lang="en" sz="1200" u="sng">
                <a:solidFill>
                  <a:schemeClr val="accent6"/>
                </a:solidFill>
                <a:latin typeface="Arial"/>
                <a:ea typeface="Arial"/>
                <a:cs typeface="Arial"/>
                <a:sym typeface="Arial"/>
                <a:hlinkClick r:id="rId3">
                  <a:extLst>
                    <a:ext uri="{A12FA001-AC4F-418D-AE19-62706E023703}">
                      <ahyp:hlinkClr val="tx"/>
                    </a:ext>
                  </a:extLst>
                </a:hlinkClick>
              </a:rPr>
              <a:t>https://www.nimh.nih.gov/health/statistics/bipolar-disorder</a:t>
            </a:r>
            <a:br>
              <a:rPr lang="en" sz="1200">
                <a:latin typeface="Arial"/>
                <a:ea typeface="Arial"/>
                <a:cs typeface="Arial"/>
                <a:sym typeface="Arial"/>
              </a:rPr>
            </a:b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American Psychiatric Association. (2013). Diagnostic and statistical manual of mental disorders (5th ed.).</a:t>
            </a:r>
            <a:br>
              <a:rPr lang="en" sz="1200">
                <a:latin typeface="Arial"/>
                <a:ea typeface="Arial"/>
                <a:cs typeface="Arial"/>
                <a:sym typeface="Arial"/>
              </a:rPr>
            </a:br>
            <a:endParaRPr sz="1200">
              <a:latin typeface="Arial"/>
              <a:ea typeface="Arial"/>
              <a:cs typeface="Arial"/>
              <a:sym typeface="Arial"/>
            </a:endParaRPr>
          </a:p>
          <a:p>
            <a:pPr indent="0" lvl="0" marL="0" rtl="0" algn="l">
              <a:spcBef>
                <a:spcPts val="1200"/>
              </a:spcBef>
              <a:spcAft>
                <a:spcPts val="0"/>
              </a:spcAft>
              <a:buNone/>
            </a:pPr>
            <a:r>
              <a:rPr b="1" lang="en" sz="1200">
                <a:latin typeface="Arial"/>
                <a:ea typeface="Arial"/>
                <a:cs typeface="Arial"/>
                <a:sym typeface="Arial"/>
              </a:rPr>
              <a:t>Data </a:t>
            </a:r>
            <a:r>
              <a:rPr b="1" lang="en" sz="1200">
                <a:latin typeface="Arial"/>
                <a:ea typeface="Arial"/>
                <a:cs typeface="Arial"/>
                <a:sym typeface="Arial"/>
              </a:rPr>
              <a:t>Source- Kaggle: </a:t>
            </a:r>
            <a:r>
              <a:rPr i="1" lang="en" sz="1200" u="sng">
                <a:solidFill>
                  <a:schemeClr val="accent6"/>
                </a:solidFill>
                <a:latin typeface="Arial"/>
                <a:ea typeface="Arial"/>
                <a:cs typeface="Arial"/>
                <a:sym typeface="Arial"/>
              </a:rPr>
              <a:t>https://www.kaggle.com/datasets/cid007/mental-disorder-classification</a:t>
            </a:r>
            <a:endParaRPr i="1" sz="1200" u="sng">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819150" y="336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2"/>
                </a:solidFill>
              </a:rPr>
              <a:t>Prevalence</a:t>
            </a:r>
            <a:r>
              <a:rPr lang="en">
                <a:solidFill>
                  <a:schemeClr val="dk2"/>
                </a:solidFill>
              </a:rPr>
              <a:t> </a:t>
            </a:r>
            <a:endParaRPr sz="4700"/>
          </a:p>
        </p:txBody>
      </p:sp>
      <p:sp>
        <p:nvSpPr>
          <p:cNvPr id="216" name="Google Shape;216;p27"/>
          <p:cNvSpPr txBox="1"/>
          <p:nvPr>
            <p:ph idx="1" type="body"/>
          </p:nvPr>
        </p:nvSpPr>
        <p:spPr>
          <a:xfrm>
            <a:off x="744775" y="1626275"/>
            <a:ext cx="7778100" cy="2448000"/>
          </a:xfrm>
          <a:prstGeom prst="rect">
            <a:avLst/>
          </a:prstGeom>
        </p:spPr>
        <p:txBody>
          <a:bodyPr anchorCtr="0" anchor="t" bIns="91425" lIns="91425" spcFirstLastPara="1" rIns="91425" wrap="square" tIns="91425">
            <a:normAutofit fontScale="92500" lnSpcReduction="10000"/>
          </a:bodyPr>
          <a:lstStyle/>
          <a:p>
            <a:pPr indent="-340201" lvl="0" marL="457200" rtl="0" algn="l">
              <a:spcBef>
                <a:spcPts val="0"/>
              </a:spcBef>
              <a:spcAft>
                <a:spcPts val="0"/>
              </a:spcAft>
              <a:buClr>
                <a:srgbClr val="073763"/>
              </a:buClr>
              <a:buSzPct val="100000"/>
              <a:buFont typeface="Arial"/>
              <a:buChar char="●"/>
            </a:pPr>
            <a:r>
              <a:rPr b="1" lang="en" sz="1900">
                <a:solidFill>
                  <a:srgbClr val="073763"/>
                </a:solidFill>
                <a:latin typeface="Arial"/>
                <a:ea typeface="Arial"/>
                <a:cs typeface="Arial"/>
                <a:sym typeface="Arial"/>
              </a:rPr>
              <a:t>Based on The National </a:t>
            </a:r>
            <a:r>
              <a:rPr b="1" lang="en" sz="1900">
                <a:solidFill>
                  <a:srgbClr val="073763"/>
                </a:solidFill>
                <a:latin typeface="Arial"/>
                <a:ea typeface="Arial"/>
                <a:cs typeface="Arial"/>
                <a:sym typeface="Arial"/>
              </a:rPr>
              <a:t>Institute</a:t>
            </a:r>
            <a:r>
              <a:rPr b="1" lang="en" sz="1900">
                <a:solidFill>
                  <a:srgbClr val="073763"/>
                </a:solidFill>
                <a:latin typeface="Arial"/>
                <a:ea typeface="Arial"/>
                <a:cs typeface="Arial"/>
                <a:sym typeface="Arial"/>
              </a:rPr>
              <a:t> of Mental Health 1 in 40 people or 7.8 million people in the United States are diagnosed with Bipolar Disorder.</a:t>
            </a:r>
            <a:br>
              <a:rPr b="1" lang="en" sz="1900">
                <a:solidFill>
                  <a:srgbClr val="073763"/>
                </a:solidFill>
                <a:latin typeface="Arial"/>
                <a:ea typeface="Arial"/>
                <a:cs typeface="Arial"/>
                <a:sym typeface="Arial"/>
              </a:rPr>
            </a:br>
            <a:r>
              <a:rPr b="1" lang="en" sz="1900">
                <a:solidFill>
                  <a:srgbClr val="073763"/>
                </a:solidFill>
                <a:latin typeface="Arial"/>
                <a:ea typeface="Arial"/>
                <a:cs typeface="Arial"/>
                <a:sym typeface="Arial"/>
              </a:rPr>
              <a:t>  </a:t>
            </a:r>
            <a:endParaRPr b="1" sz="1900">
              <a:solidFill>
                <a:srgbClr val="073763"/>
              </a:solidFill>
              <a:latin typeface="Arial"/>
              <a:ea typeface="Arial"/>
              <a:cs typeface="Arial"/>
              <a:sym typeface="Arial"/>
            </a:endParaRPr>
          </a:p>
          <a:p>
            <a:pPr indent="-340201" lvl="0" marL="457200" rtl="0" algn="l">
              <a:spcBef>
                <a:spcPts val="0"/>
              </a:spcBef>
              <a:spcAft>
                <a:spcPts val="0"/>
              </a:spcAft>
              <a:buClr>
                <a:srgbClr val="073763"/>
              </a:buClr>
              <a:buSzPct val="100000"/>
              <a:buFont typeface="Arial"/>
              <a:buChar char="●"/>
            </a:pPr>
            <a:r>
              <a:rPr b="1" lang="en" sz="1900">
                <a:solidFill>
                  <a:srgbClr val="073763"/>
                </a:solidFill>
                <a:latin typeface="Arial"/>
                <a:ea typeface="Arial"/>
                <a:cs typeface="Arial"/>
                <a:sym typeface="Arial"/>
              </a:rPr>
              <a:t>Diagnosis of Bipolar is based on patient self reports of symptoms. </a:t>
            </a:r>
            <a:br>
              <a:rPr b="1" lang="en" sz="1900">
                <a:solidFill>
                  <a:srgbClr val="073763"/>
                </a:solidFill>
                <a:latin typeface="Arial"/>
                <a:ea typeface="Arial"/>
                <a:cs typeface="Arial"/>
                <a:sym typeface="Arial"/>
              </a:rPr>
            </a:br>
            <a:endParaRPr b="1" sz="1900">
              <a:solidFill>
                <a:srgbClr val="073763"/>
              </a:solidFill>
              <a:latin typeface="Arial"/>
              <a:ea typeface="Arial"/>
              <a:cs typeface="Arial"/>
              <a:sym typeface="Arial"/>
            </a:endParaRPr>
          </a:p>
          <a:p>
            <a:pPr indent="-340201" lvl="0" marL="457200" rtl="0" algn="l">
              <a:spcBef>
                <a:spcPts val="0"/>
              </a:spcBef>
              <a:spcAft>
                <a:spcPts val="0"/>
              </a:spcAft>
              <a:buClr>
                <a:srgbClr val="073763"/>
              </a:buClr>
              <a:buSzPct val="100000"/>
              <a:buFont typeface="Arial"/>
              <a:buChar char="●"/>
            </a:pPr>
            <a:r>
              <a:rPr b="1" lang="en" sz="1900">
                <a:solidFill>
                  <a:srgbClr val="073763"/>
                </a:solidFill>
                <a:latin typeface="Arial"/>
                <a:ea typeface="Arial"/>
                <a:cs typeface="Arial"/>
                <a:sym typeface="Arial"/>
              </a:rPr>
              <a:t>40% or approximately 3 million people diagnosed with Bipolar Disorder are misdiagnosed </a:t>
            </a:r>
            <a:endParaRPr b="1" sz="1900">
              <a:solidFill>
                <a:srgbClr val="073763"/>
              </a:solidFill>
              <a:latin typeface="Arial"/>
              <a:ea typeface="Arial"/>
              <a:cs typeface="Arial"/>
              <a:sym typeface="Arial"/>
            </a:endParaRPr>
          </a:p>
        </p:txBody>
      </p:sp>
      <p:pic>
        <p:nvPicPr>
          <p:cNvPr id="217" name="Google Shape;217;p27"/>
          <p:cNvPicPr preferRelativeResize="0"/>
          <p:nvPr/>
        </p:nvPicPr>
        <p:blipFill>
          <a:blip r:embed="rId3">
            <a:alphaModFix amt="13000"/>
          </a:blip>
          <a:stretch>
            <a:fillRect/>
          </a:stretch>
        </p:blipFill>
        <p:spPr>
          <a:xfrm>
            <a:off x="199750" y="187625"/>
            <a:ext cx="8744499" cy="476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819150" y="534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Bipolar</a:t>
            </a:r>
            <a:r>
              <a:rPr b="1" lang="en"/>
              <a:t> 1 or Bipolar 2</a:t>
            </a:r>
            <a:endParaRPr b="1"/>
          </a:p>
        </p:txBody>
      </p:sp>
      <p:sp>
        <p:nvSpPr>
          <p:cNvPr id="223" name="Google Shape;223;p28"/>
          <p:cNvSpPr txBox="1"/>
          <p:nvPr>
            <p:ph idx="1" type="body"/>
          </p:nvPr>
        </p:nvSpPr>
        <p:spPr>
          <a:xfrm>
            <a:off x="679800" y="1551200"/>
            <a:ext cx="7505700" cy="244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20000"/>
          </a:bodyPr>
          <a:lstStyle/>
          <a:p>
            <a:pPr indent="-323850" lvl="0" marL="457200" rtl="0" algn="l">
              <a:lnSpc>
                <a:spcPct val="161111"/>
              </a:lnSpc>
              <a:spcBef>
                <a:spcPts val="2400"/>
              </a:spcBef>
              <a:spcAft>
                <a:spcPts val="0"/>
              </a:spcAft>
              <a:buClr>
                <a:schemeClr val="dk2"/>
              </a:buClr>
              <a:buSzPts val="1500"/>
              <a:buFont typeface="Arial"/>
              <a:buChar char="●"/>
            </a:pPr>
            <a:r>
              <a:rPr b="1" lang="en" sz="1500">
                <a:highlight>
                  <a:srgbClr val="FFFFFF"/>
                </a:highlight>
                <a:latin typeface="Arial"/>
                <a:ea typeface="Arial"/>
                <a:cs typeface="Arial"/>
                <a:sym typeface="Arial"/>
              </a:rPr>
              <a:t>Bipolar I disorder is a manic-depressive disorder that can exist both with and without psychotic episodes</a:t>
            </a:r>
            <a:br>
              <a:rPr b="1" lang="en" sz="1500">
                <a:highlight>
                  <a:srgbClr val="FFFFFF"/>
                </a:highlight>
                <a:latin typeface="Arial"/>
                <a:ea typeface="Arial"/>
                <a:cs typeface="Arial"/>
                <a:sym typeface="Arial"/>
              </a:rPr>
            </a:br>
            <a:endParaRPr b="1" sz="1500">
              <a:highlight>
                <a:srgbClr val="FFFFFF"/>
              </a:highlight>
              <a:latin typeface="Arial"/>
              <a:ea typeface="Arial"/>
              <a:cs typeface="Arial"/>
              <a:sym typeface="Arial"/>
            </a:endParaRPr>
          </a:p>
          <a:p>
            <a:pPr indent="-323850" lvl="0" marL="457200" rtl="0" algn="l">
              <a:lnSpc>
                <a:spcPct val="161111"/>
              </a:lnSpc>
              <a:spcBef>
                <a:spcPts val="0"/>
              </a:spcBef>
              <a:spcAft>
                <a:spcPts val="0"/>
              </a:spcAft>
              <a:buClr>
                <a:schemeClr val="dk2"/>
              </a:buClr>
              <a:buSzPts val="1500"/>
              <a:buFont typeface="Arial"/>
              <a:buChar char="●"/>
            </a:pPr>
            <a:r>
              <a:rPr b="1" lang="en" sz="1500">
                <a:highlight>
                  <a:srgbClr val="FFFFFF"/>
                </a:highlight>
                <a:latin typeface="Arial"/>
                <a:ea typeface="Arial"/>
                <a:cs typeface="Arial"/>
                <a:sym typeface="Arial"/>
              </a:rPr>
              <a:t>Bipolar II disorder consists of depressive and manic episodes which alternate and are typically less severe and do not inhibit function</a:t>
            </a:r>
            <a:endParaRPr b="1" sz="1500">
              <a:highlight>
                <a:srgbClr val="FFFFFF"/>
              </a:highlight>
              <a:latin typeface="Arial"/>
              <a:ea typeface="Arial"/>
              <a:cs typeface="Arial"/>
              <a:sym typeface="Arial"/>
            </a:endParaRPr>
          </a:p>
          <a:p>
            <a:pPr indent="0" lvl="0" marL="0" rtl="0" algn="l">
              <a:spcBef>
                <a:spcPts val="3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1017675" y="502675"/>
            <a:ext cx="7505700" cy="6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Diagnostic Criteria: Bipolar Mania</a:t>
            </a:r>
            <a:r>
              <a:rPr lang="en"/>
              <a:t> </a:t>
            </a:r>
            <a:endParaRPr/>
          </a:p>
        </p:txBody>
      </p:sp>
      <p:sp>
        <p:nvSpPr>
          <p:cNvPr id="229" name="Google Shape;229;p29"/>
          <p:cNvSpPr txBox="1"/>
          <p:nvPr>
            <p:ph idx="1" type="body"/>
          </p:nvPr>
        </p:nvSpPr>
        <p:spPr>
          <a:xfrm>
            <a:off x="819150" y="1167175"/>
            <a:ext cx="7505700" cy="3681600"/>
          </a:xfrm>
          <a:prstGeom prst="rect">
            <a:avLst/>
          </a:prstGeom>
        </p:spPr>
        <p:txBody>
          <a:bodyPr anchorCtr="0" anchor="t" bIns="91425" lIns="91425" spcFirstLastPara="1" rIns="91425" wrap="square" tIns="91425">
            <a:normAutofit/>
          </a:bodyPr>
          <a:lstStyle/>
          <a:p>
            <a:pPr indent="-317500" lvl="0" marL="457200" rtl="0" algn="l">
              <a:lnSpc>
                <a:spcPct val="161111"/>
              </a:lnSpc>
              <a:spcBef>
                <a:spcPts val="240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Inflated self-esteem or grandiosity</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Decreased need for sleep</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Increased talkativeness</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Racing thoughts</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Distracted easily</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Increase in goal-directed activity or psychomotor agitation</a:t>
            </a:r>
            <a:endParaRPr b="1" sz="1400">
              <a:highlight>
                <a:srgbClr val="FFFFFF"/>
              </a:highlight>
              <a:latin typeface="Arial"/>
              <a:ea typeface="Arial"/>
              <a:cs typeface="Arial"/>
              <a:sym typeface="Arial"/>
            </a:endParaRPr>
          </a:p>
          <a:p>
            <a:pPr indent="-317500" lvl="0" marL="457200" rtl="0" algn="l">
              <a:lnSpc>
                <a:spcPct val="161111"/>
              </a:lnSpc>
              <a:spcBef>
                <a:spcPts val="0"/>
              </a:spcBef>
              <a:spcAft>
                <a:spcPts val="0"/>
              </a:spcAft>
              <a:buClr>
                <a:schemeClr val="dk2"/>
              </a:buClr>
              <a:buSzPts val="1400"/>
              <a:buFont typeface="Arial"/>
              <a:buAutoNum type="arabicPeriod"/>
            </a:pPr>
            <a:r>
              <a:rPr b="1" lang="en" sz="1400">
                <a:highlight>
                  <a:srgbClr val="FFFFFF"/>
                </a:highlight>
                <a:latin typeface="Arial"/>
                <a:ea typeface="Arial"/>
                <a:cs typeface="Arial"/>
                <a:sym typeface="Arial"/>
              </a:rPr>
              <a:t>Engaging in activities that hold the potential for painful consequences, e.g., unrestrained buying sprees</a:t>
            </a:r>
            <a:endParaRPr b="1" sz="1400">
              <a:highlight>
                <a:srgbClr val="FFFFFF"/>
              </a:highlight>
              <a:latin typeface="Arial"/>
              <a:ea typeface="Arial"/>
              <a:cs typeface="Arial"/>
              <a:sym typeface="Arial"/>
            </a:endParaRPr>
          </a:p>
          <a:p>
            <a:pPr indent="0" lvl="0" marL="0" rtl="0" algn="l">
              <a:spcBef>
                <a:spcPts val="3000"/>
              </a:spcBef>
              <a:spcAft>
                <a:spcPts val="12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396950" y="380975"/>
            <a:ext cx="8275800" cy="105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Diagnostic Criteria: Bipolar Depression/Depression</a:t>
            </a:r>
            <a:r>
              <a:rPr lang="en"/>
              <a:t> </a:t>
            </a:r>
            <a:endParaRPr/>
          </a:p>
        </p:txBody>
      </p:sp>
      <p:sp>
        <p:nvSpPr>
          <p:cNvPr id="235" name="Google Shape;235;p30"/>
          <p:cNvSpPr txBox="1"/>
          <p:nvPr>
            <p:ph idx="1" type="body"/>
          </p:nvPr>
        </p:nvSpPr>
        <p:spPr>
          <a:xfrm>
            <a:off x="396950" y="1050700"/>
            <a:ext cx="7986300" cy="3612600"/>
          </a:xfrm>
          <a:prstGeom prst="rect">
            <a:avLst/>
          </a:prstGeom>
        </p:spPr>
        <p:txBody>
          <a:bodyPr anchorCtr="0" anchor="t" bIns="91425" lIns="91425" spcFirstLastPara="1" rIns="91425" wrap="square" tIns="91425">
            <a:normAutofit lnSpcReduction="20000"/>
          </a:bodyPr>
          <a:lstStyle/>
          <a:p>
            <a:pPr indent="-318257" lvl="0" marL="457200" rtl="0" algn="l">
              <a:lnSpc>
                <a:spcPct val="161111"/>
              </a:lnSpc>
              <a:spcBef>
                <a:spcPts val="240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Depressed mood most of the day, nearly every day</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Loss of interest or pleasure in all, or almost all, activities</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Significant weight loss or decrease or increase in appetite</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Engaging in purposeless movements, such as pacing the room</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Fatigue or loss of energy</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Feelings of worthlessness or guilt</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Diminished ability to think or concentrate, or indecisiveness</a:t>
            </a:r>
            <a:endParaRPr b="1" sz="1411">
              <a:highlight>
                <a:srgbClr val="FFFFFF"/>
              </a:highlight>
              <a:latin typeface="Arial"/>
              <a:ea typeface="Arial"/>
              <a:cs typeface="Arial"/>
              <a:sym typeface="Arial"/>
            </a:endParaRPr>
          </a:p>
          <a:p>
            <a:pPr indent="-318257" lvl="0" marL="457200" rtl="0" algn="l">
              <a:lnSpc>
                <a:spcPct val="161111"/>
              </a:lnSpc>
              <a:spcBef>
                <a:spcPts val="0"/>
              </a:spcBef>
              <a:spcAft>
                <a:spcPts val="0"/>
              </a:spcAft>
              <a:buClr>
                <a:schemeClr val="dk2"/>
              </a:buClr>
              <a:buSzPts val="1412"/>
              <a:buFont typeface="Arial"/>
              <a:buAutoNum type="arabicPeriod"/>
            </a:pPr>
            <a:r>
              <a:rPr b="1" lang="en" sz="1411">
                <a:highlight>
                  <a:srgbClr val="FFFFFF"/>
                </a:highlight>
                <a:latin typeface="Arial"/>
                <a:ea typeface="Arial"/>
                <a:cs typeface="Arial"/>
                <a:sym typeface="Arial"/>
              </a:rPr>
              <a:t>Recurrent thoughts of death, recurrent suicidal ideation </a:t>
            </a:r>
            <a:br>
              <a:rPr b="1" lang="en" sz="1411">
                <a:highlight>
                  <a:srgbClr val="FFFFFF"/>
                </a:highlight>
                <a:latin typeface="Arial"/>
                <a:ea typeface="Arial"/>
                <a:cs typeface="Arial"/>
                <a:sym typeface="Arial"/>
              </a:rPr>
            </a:br>
            <a:r>
              <a:rPr b="1" lang="en" sz="1411">
                <a:highlight>
                  <a:srgbClr val="FFFFFF"/>
                </a:highlight>
                <a:latin typeface="Arial"/>
                <a:ea typeface="Arial"/>
                <a:cs typeface="Arial"/>
                <a:sym typeface="Arial"/>
              </a:rPr>
              <a:t>without a specific plan, or a suicide attempt</a:t>
            </a:r>
            <a:endParaRPr b="1" sz="1411">
              <a:highlight>
                <a:srgbClr val="FFFFFF"/>
              </a:highlight>
              <a:latin typeface="Arial"/>
              <a:ea typeface="Arial"/>
              <a:cs typeface="Arial"/>
              <a:sym typeface="Arial"/>
            </a:endParaRPr>
          </a:p>
          <a:p>
            <a:pPr indent="0" lvl="0" marL="0" rtl="0" algn="l">
              <a:spcBef>
                <a:spcPts val="3000"/>
              </a:spcBef>
              <a:spcAft>
                <a:spcPts val="1200"/>
              </a:spcAft>
              <a:buNone/>
            </a:pPr>
            <a:r>
              <a:t/>
            </a:r>
            <a:endParaRPr/>
          </a:p>
        </p:txBody>
      </p:sp>
      <p:pic>
        <p:nvPicPr>
          <p:cNvPr id="236" name="Google Shape;236;p30"/>
          <p:cNvPicPr preferRelativeResize="0"/>
          <p:nvPr/>
        </p:nvPicPr>
        <p:blipFill>
          <a:blip r:embed="rId3">
            <a:alphaModFix amt="8000"/>
          </a:blip>
          <a:stretch>
            <a:fillRect/>
          </a:stretch>
        </p:blipFill>
        <p:spPr>
          <a:xfrm>
            <a:off x="179288" y="194738"/>
            <a:ext cx="8785425" cy="4754025"/>
          </a:xfrm>
          <a:prstGeom prst="rect">
            <a:avLst/>
          </a:prstGeom>
          <a:noFill/>
          <a:ln>
            <a:noFill/>
          </a:ln>
          <a:effectLst>
            <a:outerShdw blurRad="57150" rotWithShape="0" algn="bl" dir="5400000" dist="19050">
              <a:srgbClr val="000000">
                <a:alpha val="42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Sheet 2" id="241" name="Google Shape;241;p31"/>
          <p:cNvPicPr preferRelativeResize="0"/>
          <p:nvPr/>
        </p:nvPicPr>
        <p:blipFill rotWithShape="1">
          <a:blip r:embed="rId3">
            <a:alphaModFix/>
          </a:blip>
          <a:srcRect b="0" l="0" r="0" t="0"/>
          <a:stretch/>
        </p:blipFill>
        <p:spPr>
          <a:xfrm>
            <a:off x="1552061" y="0"/>
            <a:ext cx="603987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Our Data Set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47500" y="288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Mental Disorder Classification Data</a:t>
            </a:r>
            <a:endParaRPr b="1"/>
          </a:p>
        </p:txBody>
      </p:sp>
      <p:sp>
        <p:nvSpPr>
          <p:cNvPr id="252" name="Google Shape;252;p33"/>
          <p:cNvSpPr txBox="1"/>
          <p:nvPr>
            <p:ph idx="1" type="body"/>
          </p:nvPr>
        </p:nvSpPr>
        <p:spPr>
          <a:xfrm>
            <a:off x="246575" y="988225"/>
            <a:ext cx="4474800" cy="3794100"/>
          </a:xfrm>
          <a:prstGeom prst="rect">
            <a:avLst/>
          </a:prstGeom>
          <a:solidFill>
            <a:schemeClr val="dk1"/>
          </a:solidFill>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650">
                <a:highlight>
                  <a:srgbClr val="FFFFFF"/>
                </a:highlight>
                <a:latin typeface="Arial"/>
                <a:ea typeface="Arial"/>
                <a:cs typeface="Arial"/>
                <a:sym typeface="Arial"/>
              </a:rPr>
              <a:t>About the data:</a:t>
            </a:r>
            <a:endParaRPr sz="1500">
              <a:highlight>
                <a:srgbClr val="FFFFFF"/>
              </a:highlight>
              <a:latin typeface="Arial"/>
              <a:ea typeface="Arial"/>
              <a:cs typeface="Arial"/>
              <a:sym typeface="Arial"/>
            </a:endParaRPr>
          </a:p>
          <a:p>
            <a:pPr indent="-316706" lvl="0" marL="457200" rtl="0" algn="l">
              <a:spcBef>
                <a:spcPts val="1200"/>
              </a:spcBef>
              <a:spcAft>
                <a:spcPts val="0"/>
              </a:spcAft>
              <a:buSzPct val="100000"/>
              <a:buFont typeface="Arial"/>
              <a:buChar char="●"/>
            </a:pPr>
            <a:r>
              <a:rPr lang="en" sz="1500">
                <a:highlight>
                  <a:srgbClr val="FFFFFF"/>
                </a:highlight>
                <a:latin typeface="Arial"/>
                <a:ea typeface="Arial"/>
                <a:cs typeface="Arial"/>
                <a:sym typeface="Arial"/>
              </a:rPr>
              <a:t>Collection of 120 Psychology Patients with 17 Essential Symptoms to Diagnose Mania Bipolar Disorder, Depressive Bipolar Disorder, Major Depressive Disorder, and Normal Individuals.</a:t>
            </a:r>
            <a:br>
              <a:rPr lang="en" sz="1500">
                <a:highlight>
                  <a:srgbClr val="FFFFFF"/>
                </a:highlight>
                <a:latin typeface="Arial"/>
                <a:ea typeface="Arial"/>
                <a:cs typeface="Arial"/>
                <a:sym typeface="Arial"/>
              </a:rPr>
            </a:br>
            <a:r>
              <a:rPr lang="en" sz="1500">
                <a:highlight>
                  <a:srgbClr val="FFFFFF"/>
                </a:highlight>
                <a:latin typeface="Arial"/>
                <a:ea typeface="Arial"/>
                <a:cs typeface="Arial"/>
                <a:sym typeface="Arial"/>
              </a:rPr>
              <a:t> </a:t>
            </a:r>
            <a:endParaRPr sz="1500">
              <a:highlight>
                <a:srgbClr val="FFFFFF"/>
              </a:highlight>
              <a:latin typeface="Arial"/>
              <a:ea typeface="Arial"/>
              <a:cs typeface="Arial"/>
              <a:sym typeface="Arial"/>
            </a:endParaRPr>
          </a:p>
          <a:p>
            <a:pPr indent="-316706" lvl="0" marL="457200" rtl="0" algn="l">
              <a:spcBef>
                <a:spcPts val="0"/>
              </a:spcBef>
              <a:spcAft>
                <a:spcPts val="0"/>
              </a:spcAft>
              <a:buSzPct val="100000"/>
              <a:buFont typeface="Arial"/>
              <a:buChar char="●"/>
            </a:pPr>
            <a:r>
              <a:rPr lang="en" sz="1500">
                <a:highlight>
                  <a:schemeClr val="dk1"/>
                </a:highlight>
                <a:latin typeface="Arial"/>
                <a:ea typeface="Arial"/>
                <a:cs typeface="Arial"/>
                <a:sym typeface="Arial"/>
              </a:rPr>
              <a:t>17 essential symptoms psychiatrists use to diagnose the described disorders.</a:t>
            </a:r>
            <a:br>
              <a:rPr lang="en" sz="1500">
                <a:highlight>
                  <a:srgbClr val="FFFFFF"/>
                </a:highlight>
                <a:latin typeface="Arial"/>
                <a:ea typeface="Arial"/>
                <a:cs typeface="Arial"/>
                <a:sym typeface="Arial"/>
              </a:rPr>
            </a:br>
            <a:endParaRPr sz="1500">
              <a:highlight>
                <a:srgbClr val="FFFFFF"/>
              </a:highlight>
              <a:latin typeface="Arial"/>
              <a:ea typeface="Arial"/>
              <a:cs typeface="Arial"/>
              <a:sym typeface="Arial"/>
            </a:endParaRPr>
          </a:p>
          <a:p>
            <a:pPr indent="-316706" lvl="0" marL="457200" rtl="0" algn="l">
              <a:spcBef>
                <a:spcPts val="0"/>
              </a:spcBef>
              <a:spcAft>
                <a:spcPts val="0"/>
              </a:spcAft>
              <a:buClr>
                <a:srgbClr val="3C4043"/>
              </a:buClr>
              <a:buSzPct val="100000"/>
              <a:buFont typeface="Arial"/>
              <a:buChar char="●"/>
            </a:pPr>
            <a:r>
              <a:rPr lang="en" sz="1500">
                <a:highlight>
                  <a:srgbClr val="FFFFFF"/>
                </a:highlight>
                <a:latin typeface="Arial"/>
                <a:ea typeface="Arial"/>
                <a:cs typeface="Arial"/>
                <a:sym typeface="Arial"/>
              </a:rPr>
              <a:t>The </a:t>
            </a:r>
            <a:r>
              <a:rPr b="1" lang="en" sz="1500">
                <a:highlight>
                  <a:srgbClr val="FFFFFF"/>
                </a:highlight>
                <a:latin typeface="Arial"/>
                <a:ea typeface="Arial"/>
                <a:cs typeface="Arial"/>
                <a:sym typeface="Arial"/>
              </a:rPr>
              <a:t>Normal category</a:t>
            </a:r>
            <a:r>
              <a:rPr lang="en" sz="1500">
                <a:highlight>
                  <a:srgbClr val="FFFFFF"/>
                </a:highlight>
                <a:latin typeface="Arial"/>
                <a:ea typeface="Arial"/>
                <a:cs typeface="Arial"/>
                <a:sym typeface="Arial"/>
              </a:rPr>
              <a:t> refers to the individuals using therapy time for specialized counseling, personal development, and life skill enrichments. While such individuals may also have minor mental problems, they differ from those suffering from Major Depressive Disorder and Bipolar Disorder.</a:t>
            </a:r>
            <a:br>
              <a:rPr lang="en" sz="1500">
                <a:solidFill>
                  <a:srgbClr val="3C4043"/>
                </a:solidFill>
                <a:highlight>
                  <a:srgbClr val="FFFFFF"/>
                </a:highlight>
                <a:latin typeface="Arial"/>
                <a:ea typeface="Arial"/>
                <a:cs typeface="Arial"/>
                <a:sym typeface="Arial"/>
              </a:rPr>
            </a:br>
            <a:endParaRPr sz="1500">
              <a:latin typeface="Arial"/>
              <a:ea typeface="Arial"/>
              <a:cs typeface="Arial"/>
              <a:sym typeface="Arial"/>
            </a:endParaRPr>
          </a:p>
        </p:txBody>
      </p:sp>
      <p:pic>
        <p:nvPicPr>
          <p:cNvPr id="253" name="Google Shape;253;p33"/>
          <p:cNvPicPr preferRelativeResize="0"/>
          <p:nvPr/>
        </p:nvPicPr>
        <p:blipFill>
          <a:blip r:embed="rId3">
            <a:alphaModFix/>
          </a:blip>
          <a:stretch>
            <a:fillRect/>
          </a:stretch>
        </p:blipFill>
        <p:spPr>
          <a:xfrm>
            <a:off x="4721900" y="1180963"/>
            <a:ext cx="4071826" cy="3051725"/>
          </a:xfrm>
          <a:prstGeom prst="rect">
            <a:avLst/>
          </a:prstGeom>
          <a:noFill/>
          <a:ln>
            <a:noFill/>
          </a:ln>
        </p:spPr>
      </p:pic>
      <p:sp>
        <p:nvSpPr>
          <p:cNvPr id="254" name="Google Shape;254;p33"/>
          <p:cNvSpPr txBox="1"/>
          <p:nvPr/>
        </p:nvSpPr>
        <p:spPr>
          <a:xfrm>
            <a:off x="246575" y="4539875"/>
            <a:ext cx="570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Source- Kaggle: </a:t>
            </a:r>
            <a:r>
              <a:rPr i="1" lang="en" sz="1000">
                <a:solidFill>
                  <a:schemeClr val="accent6"/>
                </a:solidFill>
              </a:rPr>
              <a:t>https://www.kaggle.com/datasets/cid007/mental-disorder-classification</a:t>
            </a:r>
            <a:endParaRPr i="1" sz="10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